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Malgun Gothic" panose="020B0503020000020004" pitchFamily="50" charset="-127"/>
      <p:regular r:id="rId22"/>
      <p:bold r:id="rId23"/>
    </p:embeddedFont>
    <p:embeddedFont>
      <p:font typeface="Noto Sans" panose="020B0502040504020204" pitchFamily="34" charset="0"/>
      <p:regular r:id="rId24"/>
      <p:bold r:id="rId25"/>
      <p:italic r:id="rId26"/>
      <p:boldItalic r:id="rId27"/>
    </p:embeddedFont>
    <p:embeddedFont>
      <p:font typeface="Noto Sans Medium" panose="020B0600000101010101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10">
          <p15:clr>
            <a:srgbClr val="A4A3A4"/>
          </p15:clr>
        </p15:guide>
        <p15:guide id="4" pos="697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j5DDUSbnKAOSJvqYvME3TR9Iz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29B4B5-C9AB-4D5F-B12C-20257B694A61}">
  <a:tblStyle styleId="{2D29B4B5-C9AB-4D5F-B12C-20257B694A61}" styleName="Table_0"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 cmpd="sng">
              <a:solidFill>
                <a:srgbClr val="4472C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4472C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4472C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4472C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4472C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4472C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rgbClr val="4472C4">
              <a:alpha val="20000"/>
            </a:srgb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4472C4">
              <a:alpha val="20000"/>
            </a:srgb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rgbClr val="4472C4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rgbClr val="4472C4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40" y="72"/>
      </p:cViewPr>
      <p:guideLst>
        <p:guide orient="horz" pos="2160"/>
        <p:guide pos="3840"/>
        <p:guide pos="710"/>
        <p:guide pos="69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c14811cd2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cc14811cd2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주소 안 데이터 크기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cc14811cd2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2cc14811cd2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따라서 저희는 ai ~~~프로젝트와 탄소!~`~제작할 것입니다.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04c0cef3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d04c0cef3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04c0cef34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2d04c0cef34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04c0cef34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2d04c0cef34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bea86042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2cbea86042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c14811cd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2cc14811cd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04c0cef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2d04c0cef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carbon grade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392900d6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5" name="Google Shape;295;g2c392900d6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bea86042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2cbea86042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따라서 저희는 ai ~~~프로젝트와 탄소!~`~제작할 것입니다.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bea86042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cbea86042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크롤러에 넣기 위한 500개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c14811cd2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2cc14811cd2_3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따라서 저희는 ai ~~~프로젝트와 탄소!~`~제작할 것입니다.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c14811cd2_3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2cc14811cd2_3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따라서 저희는 ai ~~~프로젝트와 탄소!~`~제작할 것입니다.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bea86042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2cbea86042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따라서 저희는 ai ~~~프로젝트와 탄소!~`~제작할 것입니다.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c14811cd2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cc14811cd2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따라서 저희는 ai ~~~프로젝트와 탄소!~`~제작할 것입니다.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c14811cd2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2cc14811cd2_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따라서 저희는 ai ~~~프로젝트와 탄소!~`~제작할 것입니다.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6" name="Google Shape;16;p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4" name="Google Shape;94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5" name="Google Shape;9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6" name="Google Shape;9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7" name="Google Shape;9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2" name="Google Shape;10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3" name="Google Shape;10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4" name="Google Shape;10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8" name="Google Shape;10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9" name="Google Shape;10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0" name="Google Shape;11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4" name="Google Shape;11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5" name="Google Shape;11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6" name="Google Shape;11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/>
          <p:nvPr/>
        </p:nvSpPr>
        <p:spPr>
          <a:xfrm>
            <a:off x="0" y="0"/>
            <a:ext cx="12191999" cy="6858000"/>
          </a:xfrm>
          <a:prstGeom prst="frame">
            <a:avLst>
              <a:gd name="adj1" fmla="val 11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24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sz="900" b="0" i="0" u="none" strike="noStrike" cap="non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4" name="Google Shape;24;p24"/>
          <p:cNvSpPr txBox="1"/>
          <p:nvPr/>
        </p:nvSpPr>
        <p:spPr>
          <a:xfrm>
            <a:off x="8889357" y="3104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‹#›</a:t>
            </a:fld>
            <a:endParaRPr sz="900" b="0" i="0" u="none" strike="noStrike" cap="non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bg>
      <p:bgPr>
        <a:solidFill>
          <a:schemeClr val="accent4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2" descr="잔디, 자연, 꽃, 식물이(가) 표시된 사진&#10;&#10;자동 생성된 설명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789" y="885463"/>
            <a:ext cx="12203579" cy="59725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2"/>
          <p:cNvSpPr/>
          <p:nvPr/>
        </p:nvSpPr>
        <p:spPr>
          <a:xfrm rot="10800000" flipH="1">
            <a:off x="-11579" y="0"/>
            <a:ext cx="12203579" cy="4514125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" name="Google Shape;28;p22"/>
          <p:cNvCxnSpPr/>
          <p:nvPr/>
        </p:nvCxnSpPr>
        <p:spPr>
          <a:xfrm>
            <a:off x="6095999" y="5231047"/>
            <a:ext cx="0" cy="387752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stealth" w="lg" len="lg"/>
          </a:ln>
        </p:spPr>
      </p:cxnSp>
      <p:grpSp>
        <p:nvGrpSpPr>
          <p:cNvPr id="29" name="Google Shape;29;p22"/>
          <p:cNvGrpSpPr/>
          <p:nvPr/>
        </p:nvGrpSpPr>
        <p:grpSpPr>
          <a:xfrm>
            <a:off x="1129146" y="4146629"/>
            <a:ext cx="669704" cy="734994"/>
            <a:chOff x="1261440" y="1189954"/>
            <a:chExt cx="1012368" cy="1111064"/>
          </a:xfrm>
        </p:grpSpPr>
        <p:sp>
          <p:nvSpPr>
            <p:cNvPr id="30" name="Google Shape;30;p22"/>
            <p:cNvSpPr/>
            <p:nvPr/>
          </p:nvSpPr>
          <p:spPr>
            <a:xfrm flipH="1">
              <a:off x="1261440" y="1189954"/>
              <a:ext cx="1012368" cy="1111064"/>
            </a:xfrm>
            <a:custGeom>
              <a:avLst/>
              <a:gdLst/>
              <a:ahLst/>
              <a:cxnLst/>
              <a:rect l="l" t="t" r="r" b="b"/>
              <a:pathLst>
                <a:path w="1486974" h="1631940" extrusionOk="0">
                  <a:moveTo>
                    <a:pt x="36836" y="408234"/>
                  </a:moveTo>
                  <a:cubicBezTo>
                    <a:pt x="-23660" y="513016"/>
                    <a:pt x="-7074" y="645769"/>
                    <a:pt x="67782" y="761722"/>
                  </a:cubicBezTo>
                  <a:lnTo>
                    <a:pt x="109755" y="816219"/>
                  </a:lnTo>
                  <a:lnTo>
                    <a:pt x="67782" y="870716"/>
                  </a:lnTo>
                  <a:cubicBezTo>
                    <a:pt x="-7074" y="986670"/>
                    <a:pt x="-23660" y="1119422"/>
                    <a:pt x="36836" y="1224204"/>
                  </a:cubicBezTo>
                  <a:cubicBezTo>
                    <a:pt x="97332" y="1328986"/>
                    <a:pt x="220592" y="1380999"/>
                    <a:pt x="358438" y="1374149"/>
                  </a:cubicBezTo>
                  <a:lnTo>
                    <a:pt x="426311" y="1365089"/>
                  </a:lnTo>
                  <a:lnTo>
                    <a:pt x="452400" y="1428396"/>
                  </a:lnTo>
                  <a:cubicBezTo>
                    <a:pt x="515391" y="1551200"/>
                    <a:pt x="622065" y="1631940"/>
                    <a:pt x="743057" y="1631940"/>
                  </a:cubicBezTo>
                  <a:cubicBezTo>
                    <a:pt x="864049" y="1631940"/>
                    <a:pt x="970723" y="1551200"/>
                    <a:pt x="1033714" y="1428396"/>
                  </a:cubicBezTo>
                  <a:lnTo>
                    <a:pt x="1059848" y="1364980"/>
                  </a:lnTo>
                  <a:lnTo>
                    <a:pt x="1128535" y="1374149"/>
                  </a:lnTo>
                  <a:cubicBezTo>
                    <a:pt x="1266382" y="1380999"/>
                    <a:pt x="1389642" y="1328986"/>
                    <a:pt x="1450138" y="1224204"/>
                  </a:cubicBezTo>
                  <a:cubicBezTo>
                    <a:pt x="1510634" y="1119422"/>
                    <a:pt x="1494048" y="986670"/>
                    <a:pt x="1419192" y="870716"/>
                  </a:cubicBezTo>
                  <a:lnTo>
                    <a:pt x="1377219" y="816219"/>
                  </a:lnTo>
                  <a:lnTo>
                    <a:pt x="1419192" y="761722"/>
                  </a:lnTo>
                  <a:cubicBezTo>
                    <a:pt x="1494048" y="645769"/>
                    <a:pt x="1510634" y="513016"/>
                    <a:pt x="1450138" y="408234"/>
                  </a:cubicBezTo>
                  <a:cubicBezTo>
                    <a:pt x="1389642" y="303452"/>
                    <a:pt x="1266382" y="251440"/>
                    <a:pt x="1128535" y="258290"/>
                  </a:cubicBezTo>
                  <a:lnTo>
                    <a:pt x="1060043" y="267433"/>
                  </a:lnTo>
                  <a:lnTo>
                    <a:pt x="1033714" y="203544"/>
                  </a:lnTo>
                  <a:cubicBezTo>
                    <a:pt x="970723" y="80740"/>
                    <a:pt x="864049" y="0"/>
                    <a:pt x="743057" y="0"/>
                  </a:cubicBezTo>
                  <a:cubicBezTo>
                    <a:pt x="622065" y="0"/>
                    <a:pt x="515391" y="80740"/>
                    <a:pt x="452400" y="203544"/>
                  </a:cubicBezTo>
                  <a:lnTo>
                    <a:pt x="426116" y="267324"/>
                  </a:lnTo>
                  <a:lnTo>
                    <a:pt x="358438" y="258290"/>
                  </a:lnTo>
                  <a:cubicBezTo>
                    <a:pt x="220592" y="251440"/>
                    <a:pt x="97332" y="303452"/>
                    <a:pt x="36836" y="4082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31;p22"/>
            <p:cNvSpPr/>
            <p:nvPr/>
          </p:nvSpPr>
          <p:spPr>
            <a:xfrm>
              <a:off x="1620558" y="1598420"/>
              <a:ext cx="294132" cy="2941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" name="Google Shape;32;p22"/>
          <p:cNvSpPr/>
          <p:nvPr/>
        </p:nvSpPr>
        <p:spPr>
          <a:xfrm>
            <a:off x="0" y="0"/>
            <a:ext cx="12192000" cy="190876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" name="Google Shape;33;p22"/>
          <p:cNvGrpSpPr/>
          <p:nvPr/>
        </p:nvGrpSpPr>
        <p:grpSpPr>
          <a:xfrm>
            <a:off x="9782508" y="5550405"/>
            <a:ext cx="1095269" cy="815310"/>
            <a:chOff x="9782508" y="5512731"/>
            <a:chExt cx="1095269" cy="815310"/>
          </a:xfrm>
        </p:grpSpPr>
        <p:grpSp>
          <p:nvGrpSpPr>
            <p:cNvPr id="34" name="Google Shape;34;p22"/>
            <p:cNvGrpSpPr/>
            <p:nvPr/>
          </p:nvGrpSpPr>
          <p:grpSpPr>
            <a:xfrm flipH="1">
              <a:off x="10457224" y="5512731"/>
              <a:ext cx="420553" cy="815310"/>
              <a:chOff x="7852354" y="-1072560"/>
              <a:chExt cx="1922402" cy="3726880"/>
            </a:xfrm>
          </p:grpSpPr>
          <p:grpSp>
            <p:nvGrpSpPr>
              <p:cNvPr id="35" name="Google Shape;35;p22"/>
              <p:cNvGrpSpPr/>
              <p:nvPr/>
            </p:nvGrpSpPr>
            <p:grpSpPr>
              <a:xfrm>
                <a:off x="7852354" y="-1072560"/>
                <a:ext cx="1922402" cy="3066647"/>
                <a:chOff x="7852354" y="-1072560"/>
                <a:chExt cx="1922402" cy="3066647"/>
              </a:xfrm>
            </p:grpSpPr>
            <p:sp>
              <p:nvSpPr>
                <p:cNvPr id="36" name="Google Shape;36;p22"/>
                <p:cNvSpPr/>
                <p:nvPr/>
              </p:nvSpPr>
              <p:spPr>
                <a:xfrm>
                  <a:off x="8653597" y="-978614"/>
                  <a:ext cx="319917" cy="1199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917" h="1199273" extrusionOk="0">
                      <a:moveTo>
                        <a:pt x="159959" y="0"/>
                      </a:moveTo>
                      <a:lnTo>
                        <a:pt x="221893" y="114105"/>
                      </a:lnTo>
                      <a:cubicBezTo>
                        <a:pt x="285013" y="263338"/>
                        <a:pt x="319917" y="427411"/>
                        <a:pt x="319917" y="599636"/>
                      </a:cubicBezTo>
                      <a:cubicBezTo>
                        <a:pt x="319917" y="771861"/>
                        <a:pt x="285013" y="935934"/>
                        <a:pt x="221893" y="1085167"/>
                      </a:cubicBezTo>
                      <a:lnTo>
                        <a:pt x="159959" y="1199273"/>
                      </a:lnTo>
                      <a:lnTo>
                        <a:pt x="98024" y="1085167"/>
                      </a:lnTo>
                      <a:cubicBezTo>
                        <a:pt x="34904" y="935934"/>
                        <a:pt x="0" y="771861"/>
                        <a:pt x="0" y="599636"/>
                      </a:cubicBezTo>
                      <a:cubicBezTo>
                        <a:pt x="0" y="427411"/>
                        <a:pt x="34904" y="263338"/>
                        <a:pt x="98024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" name="Google Shape;37;p22"/>
                <p:cNvSpPr/>
                <p:nvPr/>
              </p:nvSpPr>
              <p:spPr>
                <a:xfrm rot="2700000">
                  <a:off x="8133884" y="-791031"/>
                  <a:ext cx="1359343" cy="135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343" h="1359344" extrusionOk="0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8" name="Google Shape;38;p22"/>
                <p:cNvSpPr/>
                <p:nvPr/>
              </p:nvSpPr>
              <p:spPr>
                <a:xfrm rot="2700000">
                  <a:off x="8133884" y="-218909"/>
                  <a:ext cx="1359343" cy="135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343" h="1359344" extrusionOk="0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9" name="Google Shape;39;p22"/>
                <p:cNvSpPr/>
                <p:nvPr/>
              </p:nvSpPr>
              <p:spPr>
                <a:xfrm rot="2700000">
                  <a:off x="8133884" y="353214"/>
                  <a:ext cx="1359343" cy="135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343" h="1359344" extrusionOk="0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cxnSp>
            <p:nvCxnSpPr>
              <p:cNvPr id="40" name="Google Shape;40;p22"/>
              <p:cNvCxnSpPr/>
              <p:nvPr/>
            </p:nvCxnSpPr>
            <p:spPr>
              <a:xfrm>
                <a:off x="8813555" y="-399823"/>
                <a:ext cx="0" cy="3054143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" name="Google Shape;41;p22"/>
            <p:cNvGrpSpPr/>
            <p:nvPr/>
          </p:nvGrpSpPr>
          <p:grpSpPr>
            <a:xfrm flipH="1">
              <a:off x="9782508" y="5512731"/>
              <a:ext cx="420553" cy="815310"/>
              <a:chOff x="7852354" y="-1072560"/>
              <a:chExt cx="1922402" cy="3726880"/>
            </a:xfrm>
          </p:grpSpPr>
          <p:grpSp>
            <p:nvGrpSpPr>
              <p:cNvPr id="42" name="Google Shape;42;p22"/>
              <p:cNvGrpSpPr/>
              <p:nvPr/>
            </p:nvGrpSpPr>
            <p:grpSpPr>
              <a:xfrm>
                <a:off x="7852354" y="-1072560"/>
                <a:ext cx="1922402" cy="3066647"/>
                <a:chOff x="7852354" y="-1072560"/>
                <a:chExt cx="1922402" cy="3066647"/>
              </a:xfrm>
            </p:grpSpPr>
            <p:sp>
              <p:nvSpPr>
                <p:cNvPr id="43" name="Google Shape;43;p22"/>
                <p:cNvSpPr/>
                <p:nvPr/>
              </p:nvSpPr>
              <p:spPr>
                <a:xfrm>
                  <a:off x="8653597" y="-978614"/>
                  <a:ext cx="319917" cy="1199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917" h="1199273" extrusionOk="0">
                      <a:moveTo>
                        <a:pt x="159959" y="0"/>
                      </a:moveTo>
                      <a:lnTo>
                        <a:pt x="221893" y="114105"/>
                      </a:lnTo>
                      <a:cubicBezTo>
                        <a:pt x="285013" y="263338"/>
                        <a:pt x="319917" y="427411"/>
                        <a:pt x="319917" y="599636"/>
                      </a:cubicBezTo>
                      <a:cubicBezTo>
                        <a:pt x="319917" y="771861"/>
                        <a:pt x="285013" y="935934"/>
                        <a:pt x="221893" y="1085167"/>
                      </a:cubicBezTo>
                      <a:lnTo>
                        <a:pt x="159959" y="1199273"/>
                      </a:lnTo>
                      <a:lnTo>
                        <a:pt x="98024" y="1085167"/>
                      </a:lnTo>
                      <a:cubicBezTo>
                        <a:pt x="34904" y="935934"/>
                        <a:pt x="0" y="771861"/>
                        <a:pt x="0" y="599636"/>
                      </a:cubicBezTo>
                      <a:cubicBezTo>
                        <a:pt x="0" y="427411"/>
                        <a:pt x="34904" y="263338"/>
                        <a:pt x="98024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4" name="Google Shape;44;p22"/>
                <p:cNvSpPr/>
                <p:nvPr/>
              </p:nvSpPr>
              <p:spPr>
                <a:xfrm rot="2700000">
                  <a:off x="8133884" y="-791031"/>
                  <a:ext cx="1359343" cy="135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343" h="1359344" extrusionOk="0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" name="Google Shape;45;p22"/>
                <p:cNvSpPr/>
                <p:nvPr/>
              </p:nvSpPr>
              <p:spPr>
                <a:xfrm rot="2700000">
                  <a:off x="8133884" y="-218909"/>
                  <a:ext cx="1359343" cy="135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343" h="1359344" extrusionOk="0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" name="Google Shape;46;p22"/>
                <p:cNvSpPr/>
                <p:nvPr/>
              </p:nvSpPr>
              <p:spPr>
                <a:xfrm rot="2700000">
                  <a:off x="8133884" y="353214"/>
                  <a:ext cx="1359343" cy="135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343" h="1359344" extrusionOk="0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cxnSp>
            <p:nvCxnSpPr>
              <p:cNvPr id="47" name="Google Shape;47;p22"/>
              <p:cNvCxnSpPr/>
              <p:nvPr/>
            </p:nvCxnSpPr>
            <p:spPr>
              <a:xfrm>
                <a:off x="8813555" y="-399823"/>
                <a:ext cx="0" cy="3054143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8" name="Google Shape;48;p22"/>
          <p:cNvGrpSpPr/>
          <p:nvPr/>
        </p:nvGrpSpPr>
        <p:grpSpPr>
          <a:xfrm>
            <a:off x="222715" y="902785"/>
            <a:ext cx="11746571" cy="2597070"/>
            <a:chOff x="-114014" y="1172290"/>
            <a:chExt cx="11746571" cy="2597070"/>
          </a:xfrm>
        </p:grpSpPr>
        <p:sp>
          <p:nvSpPr>
            <p:cNvPr id="49" name="Google Shape;49;p22"/>
            <p:cNvSpPr/>
            <p:nvPr/>
          </p:nvSpPr>
          <p:spPr>
            <a:xfrm>
              <a:off x="10376201" y="1886975"/>
              <a:ext cx="1256356" cy="631212"/>
            </a:xfrm>
            <a:custGeom>
              <a:avLst/>
              <a:gdLst/>
              <a:ahLst/>
              <a:cxnLst/>
              <a:rect l="l" t="t" r="r" b="b"/>
              <a:pathLst>
                <a:path w="2237869" h="1124340" extrusionOk="0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" name="Google Shape;50;p22"/>
            <p:cNvSpPr/>
            <p:nvPr/>
          </p:nvSpPr>
          <p:spPr>
            <a:xfrm>
              <a:off x="7909800" y="1172290"/>
              <a:ext cx="922484" cy="463470"/>
            </a:xfrm>
            <a:custGeom>
              <a:avLst/>
              <a:gdLst/>
              <a:ahLst/>
              <a:cxnLst/>
              <a:rect l="l" t="t" r="r" b="b"/>
              <a:pathLst>
                <a:path w="2237869" h="1124340" extrusionOk="0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" name="Google Shape;51;p22"/>
            <p:cNvSpPr/>
            <p:nvPr/>
          </p:nvSpPr>
          <p:spPr>
            <a:xfrm>
              <a:off x="2215973" y="2289547"/>
              <a:ext cx="1256356" cy="631212"/>
            </a:xfrm>
            <a:custGeom>
              <a:avLst/>
              <a:gdLst/>
              <a:ahLst/>
              <a:cxnLst/>
              <a:rect l="l" t="t" r="r" b="b"/>
              <a:pathLst>
                <a:path w="2237869" h="1124340" extrusionOk="0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" name="Google Shape;52;p22"/>
            <p:cNvSpPr/>
            <p:nvPr/>
          </p:nvSpPr>
          <p:spPr>
            <a:xfrm>
              <a:off x="-114014" y="3295312"/>
              <a:ext cx="943538" cy="474048"/>
            </a:xfrm>
            <a:custGeom>
              <a:avLst/>
              <a:gdLst/>
              <a:ahLst/>
              <a:cxnLst/>
              <a:rect l="l" t="t" r="r" b="b"/>
              <a:pathLst>
                <a:path w="2237869" h="1124340" extrusionOk="0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3" name="Google Shape;53;p22"/>
          <p:cNvGrpSpPr/>
          <p:nvPr/>
        </p:nvGrpSpPr>
        <p:grpSpPr>
          <a:xfrm>
            <a:off x="10877835" y="1323555"/>
            <a:ext cx="307662" cy="662214"/>
            <a:chOff x="10822038" y="1463963"/>
            <a:chExt cx="435262" cy="936864"/>
          </a:xfrm>
        </p:grpSpPr>
        <p:grpSp>
          <p:nvGrpSpPr>
            <p:cNvPr id="54" name="Google Shape;54;p22"/>
            <p:cNvGrpSpPr/>
            <p:nvPr/>
          </p:nvGrpSpPr>
          <p:grpSpPr>
            <a:xfrm>
              <a:off x="10822038" y="1965565"/>
              <a:ext cx="435262" cy="435262"/>
              <a:chOff x="4188534" y="4651521"/>
              <a:chExt cx="1604168" cy="1604168"/>
            </a:xfrm>
          </p:grpSpPr>
          <p:sp>
            <p:nvSpPr>
              <p:cNvPr id="55" name="Google Shape;55;p22"/>
              <p:cNvSpPr/>
              <p:nvPr/>
            </p:nvSpPr>
            <p:spPr>
              <a:xfrm>
                <a:off x="4423459" y="4886446"/>
                <a:ext cx="1134318" cy="1134318"/>
              </a:xfrm>
              <a:prstGeom prst="plus">
                <a:avLst>
                  <a:gd name="adj" fmla="val 50000"/>
                </a:avLst>
              </a:prstGeom>
              <a:solidFill>
                <a:schemeClr val="accent1"/>
              </a:solidFill>
              <a:ln w="254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" name="Google Shape;56;p22"/>
              <p:cNvSpPr/>
              <p:nvPr/>
            </p:nvSpPr>
            <p:spPr>
              <a:xfrm rot="2700000">
                <a:off x="4423459" y="4886446"/>
                <a:ext cx="1134318" cy="1134318"/>
              </a:xfrm>
              <a:prstGeom prst="plus">
                <a:avLst>
                  <a:gd name="adj" fmla="val 50000"/>
                </a:avLst>
              </a:prstGeom>
              <a:solidFill>
                <a:schemeClr val="accent1"/>
              </a:solidFill>
              <a:ln w="254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7" name="Google Shape;57;p22"/>
            <p:cNvGrpSpPr/>
            <p:nvPr/>
          </p:nvGrpSpPr>
          <p:grpSpPr>
            <a:xfrm>
              <a:off x="10822038" y="1463963"/>
              <a:ext cx="435262" cy="435262"/>
              <a:chOff x="4188534" y="4651521"/>
              <a:chExt cx="1604168" cy="1604168"/>
            </a:xfrm>
          </p:grpSpPr>
          <p:sp>
            <p:nvSpPr>
              <p:cNvPr id="58" name="Google Shape;58;p22"/>
              <p:cNvSpPr/>
              <p:nvPr/>
            </p:nvSpPr>
            <p:spPr>
              <a:xfrm>
                <a:off x="4423459" y="4886446"/>
                <a:ext cx="1134318" cy="1134318"/>
              </a:xfrm>
              <a:prstGeom prst="plus">
                <a:avLst>
                  <a:gd name="adj" fmla="val 50000"/>
                </a:avLst>
              </a:prstGeom>
              <a:solidFill>
                <a:schemeClr val="accent1"/>
              </a:solidFill>
              <a:ln w="254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" name="Google Shape;59;p22"/>
              <p:cNvSpPr/>
              <p:nvPr/>
            </p:nvSpPr>
            <p:spPr>
              <a:xfrm rot="2700000">
                <a:off x="4423459" y="4886446"/>
                <a:ext cx="1134318" cy="1134318"/>
              </a:xfrm>
              <a:prstGeom prst="plus">
                <a:avLst>
                  <a:gd name="adj" fmla="val 50000"/>
                </a:avLst>
              </a:prstGeom>
              <a:solidFill>
                <a:schemeClr val="accent1"/>
              </a:solidFill>
              <a:ln w="254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60" name="Google Shape;60;p22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accen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sz="900" b="0" i="0" u="none" strike="noStrike" cap="none">
              <a:solidFill>
                <a:schemeClr val="accen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1" name="Google Shape;61;p22"/>
          <p:cNvSpPr/>
          <p:nvPr/>
        </p:nvSpPr>
        <p:spPr>
          <a:xfrm>
            <a:off x="0" y="-451413"/>
            <a:ext cx="12191999" cy="7309413"/>
          </a:xfrm>
          <a:prstGeom prst="frame">
            <a:avLst>
              <a:gd name="adj1" fmla="val 11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구역 머리글">
  <p:cSld name="1_구역 머리글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/>
          <p:nvPr/>
        </p:nvSpPr>
        <p:spPr>
          <a:xfrm>
            <a:off x="0" y="0"/>
            <a:ext cx="12191999" cy="6858000"/>
          </a:xfrm>
          <a:prstGeom prst="frame">
            <a:avLst>
              <a:gd name="adj1" fmla="val 11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64;p25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sz="900" b="0" i="0" u="none" strike="noStrike" cap="non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5" name="Google Shape;65;p25"/>
          <p:cNvSpPr txBox="1"/>
          <p:nvPr/>
        </p:nvSpPr>
        <p:spPr>
          <a:xfrm>
            <a:off x="8889357" y="3104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‹#›</a:t>
            </a:fld>
            <a:endParaRPr sz="900" b="0" i="0" u="none" strike="noStrike" cap="non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구역 머리글">
  <p:cSld name="2_구역 머리글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6"/>
          <p:cNvSpPr/>
          <p:nvPr/>
        </p:nvSpPr>
        <p:spPr>
          <a:xfrm>
            <a:off x="0" y="0"/>
            <a:ext cx="12191999" cy="6858000"/>
          </a:xfrm>
          <a:prstGeom prst="frame">
            <a:avLst>
              <a:gd name="adj1" fmla="val 11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68;p26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sz="900" b="0" i="0" u="none" strike="noStrike" cap="non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9" name="Google Shape;69;p26"/>
          <p:cNvSpPr txBox="1"/>
          <p:nvPr/>
        </p:nvSpPr>
        <p:spPr>
          <a:xfrm>
            <a:off x="8889357" y="3104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‹#›</a:t>
            </a:fld>
            <a:endParaRPr sz="900" b="0" i="0" u="none" strike="noStrike" cap="non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>
  <p:cSld name="콘텐츠 2개">
    <p:bg>
      <p:bgPr>
        <a:solidFill>
          <a:schemeClr val="accent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27" descr="꽃, 식물, 데이지이(가) 표시된 사진&#10;&#10;자동 생성된 설명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7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sz="900" b="0" i="0" u="none" strike="noStrike" cap="non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pSp>
        <p:nvGrpSpPr>
          <p:cNvPr id="73" name="Google Shape;73;p27"/>
          <p:cNvGrpSpPr/>
          <p:nvPr/>
        </p:nvGrpSpPr>
        <p:grpSpPr>
          <a:xfrm>
            <a:off x="11416557" y="421029"/>
            <a:ext cx="216000" cy="144000"/>
            <a:chOff x="11685270" y="508740"/>
            <a:chExt cx="285750" cy="232410"/>
          </a:xfrm>
        </p:grpSpPr>
        <p:cxnSp>
          <p:nvCxnSpPr>
            <p:cNvPr id="74" name="Google Shape;74;p27"/>
            <p:cNvCxnSpPr/>
            <p:nvPr/>
          </p:nvCxnSpPr>
          <p:spPr>
            <a:xfrm>
              <a:off x="11685270" y="508740"/>
              <a:ext cx="285750" cy="0"/>
            </a:xfrm>
            <a:prstGeom prst="straightConnector1">
              <a:avLst/>
            </a:prstGeom>
            <a:noFill/>
            <a:ln w="25400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" name="Google Shape;75;p27"/>
            <p:cNvCxnSpPr/>
            <p:nvPr/>
          </p:nvCxnSpPr>
          <p:spPr>
            <a:xfrm>
              <a:off x="11685270" y="741150"/>
              <a:ext cx="285750" cy="0"/>
            </a:xfrm>
            <a:prstGeom prst="straightConnector1">
              <a:avLst/>
            </a:prstGeom>
            <a:noFill/>
            <a:ln w="25400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" name="Google Shape;76;p27"/>
            <p:cNvCxnSpPr/>
            <p:nvPr/>
          </p:nvCxnSpPr>
          <p:spPr>
            <a:xfrm>
              <a:off x="11765280" y="624945"/>
              <a:ext cx="205740" cy="0"/>
            </a:xfrm>
            <a:prstGeom prst="straightConnector1">
              <a:avLst/>
            </a:prstGeom>
            <a:noFill/>
            <a:ln w="25400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4" name="Google Shape;8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5" name="Google Shape;8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9" name="Google Shape;8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0"/>
          <p:cNvGrpSpPr/>
          <p:nvPr/>
        </p:nvGrpSpPr>
        <p:grpSpPr>
          <a:xfrm>
            <a:off x="-1203767" y="0"/>
            <a:ext cx="1064871" cy="1446835"/>
            <a:chOff x="-919762" y="207390"/>
            <a:chExt cx="363001" cy="1081667"/>
          </a:xfrm>
        </p:grpSpPr>
        <p:sp>
          <p:nvSpPr>
            <p:cNvPr id="7" name="Google Shape;7;p20"/>
            <p:cNvSpPr/>
            <p:nvPr/>
          </p:nvSpPr>
          <p:spPr>
            <a:xfrm>
              <a:off x="-914400" y="501129"/>
              <a:ext cx="357639" cy="200449"/>
            </a:xfrm>
            <a:prstGeom prst="rect">
              <a:avLst/>
            </a:prstGeom>
            <a:solidFill>
              <a:srgbClr val="FF6A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" name="Google Shape;8;p20"/>
            <p:cNvSpPr/>
            <p:nvPr/>
          </p:nvSpPr>
          <p:spPr>
            <a:xfrm>
              <a:off x="-914400" y="207390"/>
              <a:ext cx="357639" cy="200449"/>
            </a:xfrm>
            <a:prstGeom prst="rect">
              <a:avLst/>
            </a:prstGeom>
            <a:solidFill>
              <a:srgbClr val="5BAD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" name="Google Shape;9;p20"/>
            <p:cNvSpPr/>
            <p:nvPr/>
          </p:nvSpPr>
          <p:spPr>
            <a:xfrm>
              <a:off x="-919762" y="794868"/>
              <a:ext cx="357639" cy="200449"/>
            </a:xfrm>
            <a:prstGeom prst="rect">
              <a:avLst/>
            </a:prstGeom>
            <a:solidFill>
              <a:srgbClr val="FDC4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" name="Google Shape;10;p20"/>
            <p:cNvSpPr/>
            <p:nvPr/>
          </p:nvSpPr>
          <p:spPr>
            <a:xfrm>
              <a:off x="-919762" y="1088608"/>
              <a:ext cx="357639" cy="2004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CtFbzUB4EBOb4TbAWyrNEr3O_lEPCcH9/view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" descr="무료 녹색 잎이 많은 식물 스톡 사진"/>
          <p:cNvPicPr preferRelativeResize="0"/>
          <p:nvPr/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"/>
          <p:cNvSpPr/>
          <p:nvPr/>
        </p:nvSpPr>
        <p:spPr>
          <a:xfrm>
            <a:off x="0" y="552449"/>
            <a:ext cx="5219700" cy="5810251"/>
          </a:xfrm>
          <a:prstGeom prst="rect">
            <a:avLst/>
          </a:prstGeom>
          <a:solidFill>
            <a:srgbClr val="11512C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295275" y="1895534"/>
            <a:ext cx="7334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 txBox="1"/>
          <p:nvPr/>
        </p:nvSpPr>
        <p:spPr>
          <a:xfrm>
            <a:off x="628650" y="1738371"/>
            <a:ext cx="4000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Carbon-Free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탄소 줄이기 프로젝트</a:t>
            </a: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 txBox="1"/>
          <p:nvPr/>
        </p:nvSpPr>
        <p:spPr>
          <a:xfrm>
            <a:off x="628650" y="3343334"/>
            <a:ext cx="63342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2143736 이준원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2143922 김화영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2019206 오승연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1"/>
          <p:cNvCxnSpPr/>
          <p:nvPr/>
        </p:nvCxnSpPr>
        <p:spPr>
          <a:xfrm>
            <a:off x="0" y="1075786"/>
            <a:ext cx="5219700" cy="0"/>
          </a:xfrm>
          <a:prstGeom prst="straightConnector1">
            <a:avLst/>
          </a:prstGeom>
          <a:noFill/>
          <a:ln w="9525" cap="flat" cmpd="sng">
            <a:solidFill>
              <a:srgbClr val="D6EED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1"/>
          <p:cNvCxnSpPr/>
          <p:nvPr/>
        </p:nvCxnSpPr>
        <p:spPr>
          <a:xfrm>
            <a:off x="0" y="3056986"/>
            <a:ext cx="5219700" cy="0"/>
          </a:xfrm>
          <a:prstGeom prst="straightConnector1">
            <a:avLst/>
          </a:prstGeom>
          <a:noFill/>
          <a:ln w="9525" cap="flat" cmpd="sng">
            <a:solidFill>
              <a:srgbClr val="D6EED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1"/>
          <p:cNvCxnSpPr/>
          <p:nvPr/>
        </p:nvCxnSpPr>
        <p:spPr>
          <a:xfrm>
            <a:off x="0" y="5714461"/>
            <a:ext cx="5219700" cy="0"/>
          </a:xfrm>
          <a:prstGeom prst="straightConnector1">
            <a:avLst/>
          </a:prstGeom>
          <a:noFill/>
          <a:ln w="9525" cap="flat" cmpd="sng">
            <a:solidFill>
              <a:srgbClr val="D6EED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1"/>
          <p:cNvCxnSpPr/>
          <p:nvPr/>
        </p:nvCxnSpPr>
        <p:spPr>
          <a:xfrm>
            <a:off x="4781550" y="547207"/>
            <a:ext cx="0" cy="5815493"/>
          </a:xfrm>
          <a:prstGeom prst="straightConnector1">
            <a:avLst/>
          </a:prstGeom>
          <a:noFill/>
          <a:ln w="9525" cap="flat" cmpd="sng">
            <a:solidFill>
              <a:srgbClr val="D6EED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c14811cd2_3_3"/>
          <p:cNvSpPr txBox="1"/>
          <p:nvPr/>
        </p:nvSpPr>
        <p:spPr>
          <a:xfrm>
            <a:off x="559950" y="391490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 dirty="0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lang="en-US" sz="900" b="1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</a:t>
            </a:r>
            <a:r>
              <a:rPr lang="en-US" sz="900" b="1" i="0" u="none" strike="noStrike" cap="non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</a:t>
            </a: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 dirty="0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2cc14811cd2_3_3"/>
          <p:cNvSpPr txBox="1"/>
          <p:nvPr/>
        </p:nvSpPr>
        <p:spPr>
          <a:xfrm>
            <a:off x="483750" y="659675"/>
            <a:ext cx="3000000" cy="60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{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connectEnd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0,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connectStart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0,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decodedBodySize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0,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deliveryType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"",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domainLookupEnd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0,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domainLookupStart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0,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CC0000"/>
                </a:highlight>
                <a:latin typeface="Noto Sans"/>
                <a:ea typeface="Noto Sans"/>
                <a:cs typeface="Noto Sans"/>
                <a:sym typeface="Noto Sans"/>
              </a:rPr>
              <a:t>duration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181,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encodedBodySize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0,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entryType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"resource",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fetchStart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869.6999999880791,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firstInterimResponseStart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0,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CC0000"/>
                </a:highlight>
                <a:latin typeface="Noto Sans"/>
                <a:ea typeface="Noto Sans"/>
                <a:cs typeface="Noto Sans"/>
                <a:sym typeface="Noto Sans"/>
              </a:rPr>
              <a:t>initiatorType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css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CC0000"/>
                </a:highlight>
                <a:latin typeface="Noto Sans"/>
                <a:ea typeface="Noto Sans"/>
                <a:cs typeface="Noto Sans"/>
                <a:sym typeface="Noto Sans"/>
              </a:rPr>
              <a:t>name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"https://www.gstatic.com/inputtools/images/tia.png",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nextHopProtocol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"",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redirectEnd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0,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redirectStart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0,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renderBlockingStatus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"non-blocking",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requestStart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0,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responseEnd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1050.699999988079,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responseStart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0,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CC0000"/>
                </a:highlight>
                <a:latin typeface="Noto Sans"/>
                <a:ea typeface="Noto Sans"/>
                <a:cs typeface="Noto Sans"/>
                <a:sym typeface="Noto Sans"/>
              </a:rPr>
              <a:t>responseStatus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200,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secureConnectionStart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0,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serverTiming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[],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startTime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869.6999999880791,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toJSON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{},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CC0000"/>
                </a:highlight>
                <a:latin typeface="Noto Sans"/>
                <a:ea typeface="Noto Sans"/>
                <a:cs typeface="Noto Sans"/>
                <a:sym typeface="Noto Sans"/>
              </a:rPr>
              <a:t>transferSize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0,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 b="0" i="0" u="none" strike="noStrike" cap="none" dirty="0" err="1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workerStart</a:t>
            </a: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0</a:t>
            </a:r>
            <a:endParaRPr sz="1200" b="0" i="0" u="none" strike="noStrike" cap="none" dirty="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},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g2cc14811cd2_3_3"/>
          <p:cNvPicPr preferRelativeResize="0"/>
          <p:nvPr/>
        </p:nvPicPr>
        <p:blipFill rotWithShape="1">
          <a:blip r:embed="rId3">
            <a:alphaModFix/>
          </a:blip>
          <a:srcRect r="7295" b="49494"/>
          <a:stretch/>
        </p:blipFill>
        <p:spPr>
          <a:xfrm>
            <a:off x="3808775" y="1826225"/>
            <a:ext cx="8225750" cy="389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2cc14811cd2_3_3"/>
          <p:cNvSpPr/>
          <p:nvPr/>
        </p:nvSpPr>
        <p:spPr>
          <a:xfrm>
            <a:off x="559950" y="6004200"/>
            <a:ext cx="1631400" cy="278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2cc14811cd2_3_3"/>
          <p:cNvSpPr/>
          <p:nvPr/>
        </p:nvSpPr>
        <p:spPr>
          <a:xfrm>
            <a:off x="594150" y="3324527"/>
            <a:ext cx="2779200" cy="375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2cc14811cd2_3_3"/>
          <p:cNvSpPr/>
          <p:nvPr/>
        </p:nvSpPr>
        <p:spPr>
          <a:xfrm>
            <a:off x="3808775" y="4419450"/>
            <a:ext cx="740100" cy="212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2cc14811cd2_3_3"/>
          <p:cNvSpPr/>
          <p:nvPr/>
        </p:nvSpPr>
        <p:spPr>
          <a:xfrm>
            <a:off x="6275175" y="4390875"/>
            <a:ext cx="740100" cy="212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cc14811cd2_3_3"/>
          <p:cNvSpPr/>
          <p:nvPr/>
        </p:nvSpPr>
        <p:spPr>
          <a:xfrm>
            <a:off x="7069850" y="4390875"/>
            <a:ext cx="318300" cy="212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cc14811cd2_3_3"/>
          <p:cNvSpPr/>
          <p:nvPr/>
        </p:nvSpPr>
        <p:spPr>
          <a:xfrm>
            <a:off x="8357125" y="4390875"/>
            <a:ext cx="414000" cy="212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2cc14811cd2_3_3"/>
          <p:cNvSpPr/>
          <p:nvPr/>
        </p:nvSpPr>
        <p:spPr>
          <a:xfrm>
            <a:off x="10109725" y="4390875"/>
            <a:ext cx="414000" cy="212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cc14811cd2_3_22"/>
          <p:cNvSpPr txBox="1"/>
          <p:nvPr/>
        </p:nvSpPr>
        <p:spPr>
          <a:xfrm>
            <a:off x="764824" y="840325"/>
            <a:ext cx="4338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크롤러 제작</a:t>
            </a:r>
            <a:endParaRPr sz="35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2cc14811cd2_3_22"/>
          <p:cNvSpPr txBox="1"/>
          <p:nvPr/>
        </p:nvSpPr>
        <p:spPr>
          <a:xfrm>
            <a:off x="559950" y="382063"/>
            <a:ext cx="12687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 dirty="0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lang="en-US" sz="900" b="1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</a:t>
            </a: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 dirty="0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g2cc14811cd2_3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25" y="1478225"/>
            <a:ext cx="9282225" cy="648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cc14811cd2_3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3625" y="2776250"/>
            <a:ext cx="4650224" cy="16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04c0cef34_1_0"/>
          <p:cNvSpPr txBox="1"/>
          <p:nvPr/>
        </p:nvSpPr>
        <p:spPr>
          <a:xfrm>
            <a:off x="764831" y="840334"/>
            <a:ext cx="3699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-US" sz="3500" b="1">
                <a:solidFill>
                  <a:schemeClr val="accent1"/>
                </a:solidFill>
              </a:rPr>
              <a:t>데이터 분석</a:t>
            </a:r>
            <a:endParaRPr sz="35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2d04c0cef34_1_0"/>
          <p:cNvSpPr txBox="1"/>
          <p:nvPr/>
        </p:nvSpPr>
        <p:spPr>
          <a:xfrm>
            <a:off x="559975" y="383067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 dirty="0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lang="en-US" sz="900" b="1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</a:t>
            </a:r>
            <a:r>
              <a:rPr lang="en-US" sz="900" b="1" i="0" u="none" strike="noStrike" cap="non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</a:t>
            </a: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 dirty="0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g2d04c0cef3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475" y="1554350"/>
            <a:ext cx="9991074" cy="499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d04c0cef34_1_0"/>
          <p:cNvSpPr/>
          <p:nvPr/>
        </p:nvSpPr>
        <p:spPr>
          <a:xfrm>
            <a:off x="1647025" y="5332725"/>
            <a:ext cx="2520900" cy="992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04c0cef34_1_13"/>
          <p:cNvSpPr txBox="1"/>
          <p:nvPr/>
        </p:nvSpPr>
        <p:spPr>
          <a:xfrm>
            <a:off x="764831" y="840334"/>
            <a:ext cx="3699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-US" sz="3500" b="1">
                <a:solidFill>
                  <a:schemeClr val="accent1"/>
                </a:solidFill>
              </a:rPr>
              <a:t>탄소 배출량 계산</a:t>
            </a:r>
            <a:endParaRPr sz="35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2d04c0cef34_1_13"/>
          <p:cNvSpPr txBox="1"/>
          <p:nvPr/>
        </p:nvSpPr>
        <p:spPr>
          <a:xfrm>
            <a:off x="559975" y="392494"/>
            <a:ext cx="12687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 dirty="0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lang="en-US" sz="900" b="1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</a:t>
            </a:r>
            <a:r>
              <a:rPr lang="en-US" sz="900" b="1" i="0" u="none" strike="noStrike" cap="non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</a:t>
            </a: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g2d04c0cef34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206" y="1088100"/>
            <a:ext cx="7422769" cy="558441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d04c0cef34_1_13"/>
          <p:cNvSpPr txBox="1"/>
          <p:nvPr/>
        </p:nvSpPr>
        <p:spPr>
          <a:xfrm>
            <a:off x="764825" y="1898050"/>
            <a:ext cx="10641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/>
              <a:t>네트워크 범위 정립때 </a:t>
            </a:r>
            <a:endParaRPr sz="2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/>
              <a:t>수립한 공식을 따름.</a:t>
            </a:r>
            <a:endParaRPr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d04c0cef34_1_22"/>
          <p:cNvSpPr txBox="1"/>
          <p:nvPr/>
        </p:nvSpPr>
        <p:spPr>
          <a:xfrm>
            <a:off x="764831" y="840334"/>
            <a:ext cx="3699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-US" sz="3500" b="1">
                <a:solidFill>
                  <a:schemeClr val="accent1"/>
                </a:solidFill>
              </a:rPr>
              <a:t>탄소 배출량 측정</a:t>
            </a:r>
            <a:endParaRPr sz="35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2d04c0cef34_1_22"/>
          <p:cNvSpPr txBox="1"/>
          <p:nvPr/>
        </p:nvSpPr>
        <p:spPr>
          <a:xfrm>
            <a:off x="559975" y="42077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lang="en-US" sz="9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2d04c0cef34_1_22"/>
          <p:cNvSpPr txBox="1"/>
          <p:nvPr/>
        </p:nvSpPr>
        <p:spPr>
          <a:xfrm>
            <a:off x="764825" y="1898050"/>
            <a:ext cx="10641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/>
          </a:p>
        </p:txBody>
      </p:sp>
      <p:pic>
        <p:nvPicPr>
          <p:cNvPr id="261" name="Google Shape;261;g2d04c0cef34_1_22" title="화면 기록 2024-04-28 19.37.3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9025" y="1802450"/>
            <a:ext cx="7312900" cy="46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bea860420_0_15"/>
          <p:cNvSpPr txBox="1"/>
          <p:nvPr/>
        </p:nvSpPr>
        <p:spPr>
          <a:xfrm>
            <a:off x="764831" y="840334"/>
            <a:ext cx="3699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sz="35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2cbea860420_0_15"/>
          <p:cNvSpPr txBox="1"/>
          <p:nvPr/>
        </p:nvSpPr>
        <p:spPr>
          <a:xfrm>
            <a:off x="559975" y="383067"/>
            <a:ext cx="12687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 dirty="0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lang="en-US" sz="900" b="1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</a:t>
            </a: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 dirty="0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g2cbea860420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825" y="1528675"/>
            <a:ext cx="7534174" cy="490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cbea860420_0_15"/>
          <p:cNvSpPr txBox="1"/>
          <p:nvPr/>
        </p:nvSpPr>
        <p:spPr>
          <a:xfrm>
            <a:off x="8499450" y="1566050"/>
            <a:ext cx="31107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생성 및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post, get, put, delete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하는 실습을 진행한 후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깃허브에 업로드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c14811cd2_0_2"/>
          <p:cNvSpPr txBox="1"/>
          <p:nvPr/>
        </p:nvSpPr>
        <p:spPr>
          <a:xfrm>
            <a:off x="764831" y="840334"/>
            <a:ext cx="3699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sz="35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2cc14811cd2_0_2"/>
          <p:cNvSpPr txBox="1"/>
          <p:nvPr/>
        </p:nvSpPr>
        <p:spPr>
          <a:xfrm>
            <a:off x="559975" y="383067"/>
            <a:ext cx="12687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 dirty="0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lang="en-US" sz="900" b="1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</a:t>
            </a: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 dirty="0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g2cc14811cd2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002" y="1955850"/>
            <a:ext cx="4946074" cy="367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cc14811cd2_0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9325" y="1918750"/>
            <a:ext cx="5117075" cy="367527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cc14811cd2_0_2"/>
          <p:cNvSpPr/>
          <p:nvPr/>
        </p:nvSpPr>
        <p:spPr>
          <a:xfrm>
            <a:off x="1438400" y="3438975"/>
            <a:ext cx="2511900" cy="13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2cc14811cd2_0_2"/>
          <p:cNvSpPr/>
          <p:nvPr/>
        </p:nvSpPr>
        <p:spPr>
          <a:xfrm>
            <a:off x="7329375" y="3438975"/>
            <a:ext cx="2788200" cy="13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2cc14811cd2_0_2"/>
          <p:cNvSpPr txBox="1"/>
          <p:nvPr/>
        </p:nvSpPr>
        <p:spPr>
          <a:xfrm>
            <a:off x="764825" y="5857675"/>
            <a:ext cx="311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update의 예시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g2cc14811cd2_0_2"/>
          <p:cNvCxnSpPr/>
          <p:nvPr/>
        </p:nvCxnSpPr>
        <p:spPr>
          <a:xfrm>
            <a:off x="2109275" y="5222450"/>
            <a:ext cx="631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" name="Google Shape;282;g2cc14811cd2_0_2"/>
          <p:cNvCxnSpPr/>
          <p:nvPr/>
        </p:nvCxnSpPr>
        <p:spPr>
          <a:xfrm>
            <a:off x="7746325" y="5329725"/>
            <a:ext cx="631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d04c0cef34_0_0"/>
          <p:cNvSpPr txBox="1"/>
          <p:nvPr/>
        </p:nvSpPr>
        <p:spPr>
          <a:xfrm>
            <a:off x="764824" y="840325"/>
            <a:ext cx="4544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-US" sz="3500" b="1">
                <a:solidFill>
                  <a:schemeClr val="accent1"/>
                </a:solidFill>
              </a:rPr>
              <a:t>웹페이지 제작 예시</a:t>
            </a:r>
            <a:endParaRPr sz="35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2d04c0cef34_0_0"/>
          <p:cNvSpPr txBox="1"/>
          <p:nvPr/>
        </p:nvSpPr>
        <p:spPr>
          <a:xfrm>
            <a:off x="559975" y="383067"/>
            <a:ext cx="12687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 dirty="0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lang="en-US" sz="900" b="1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</a:t>
            </a: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 dirty="0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d04c0cef34_0_0"/>
          <p:cNvSpPr txBox="1"/>
          <p:nvPr/>
        </p:nvSpPr>
        <p:spPr>
          <a:xfrm>
            <a:off x="775350" y="6024375"/>
            <a:ext cx="10641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/>
              <a:t>firebase와 streamlit 사용하여 다섯가지가 측정가능 (미완성)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g2d04c0cef3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50" y="1521687"/>
            <a:ext cx="7442556" cy="436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d04c0cef3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350" y="2430062"/>
            <a:ext cx="3766374" cy="2543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2d04c0cef34_0_0"/>
          <p:cNvSpPr txBox="1"/>
          <p:nvPr/>
        </p:nvSpPr>
        <p:spPr>
          <a:xfrm>
            <a:off x="8080350" y="5043600"/>
            <a:ext cx="3918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/>
              <a:t>임의로 값을 넣어본 것 (</a:t>
            </a:r>
            <a:r>
              <a:rPr lang="en-US" sz="2200" b="1"/>
              <a:t>예시</a:t>
            </a:r>
            <a:r>
              <a:rPr lang="en-US" sz="2200"/>
              <a:t>)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392900d67_0_24"/>
          <p:cNvSpPr txBox="1"/>
          <p:nvPr/>
        </p:nvSpPr>
        <p:spPr>
          <a:xfrm>
            <a:off x="559956" y="675709"/>
            <a:ext cx="3699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RnR</a:t>
            </a:r>
            <a:endParaRPr sz="35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Role &amp; Responsibility</a:t>
            </a:r>
            <a:endParaRPr sz="12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2c392900d67_0_24"/>
          <p:cNvSpPr txBox="1"/>
          <p:nvPr/>
        </p:nvSpPr>
        <p:spPr>
          <a:xfrm>
            <a:off x="559950" y="391490"/>
            <a:ext cx="12687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 dirty="0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lang="en-US" sz="900" b="1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</a:t>
            </a: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 dirty="0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9" name="Google Shape;299;g2c392900d67_0_24"/>
          <p:cNvGraphicFramePr/>
          <p:nvPr/>
        </p:nvGraphicFramePr>
        <p:xfrm>
          <a:off x="671620" y="1448325"/>
          <a:ext cx="10939075" cy="5288230"/>
        </p:xfrm>
        <a:graphic>
          <a:graphicData uri="http://schemas.openxmlformats.org/drawingml/2006/table">
            <a:tbl>
              <a:tblPr firstRow="1" bandRow="1">
                <a:noFill/>
                <a:tableStyleId>{2D29B4B5-C9AB-4D5F-B12C-20257B694A61}</a:tableStyleId>
              </a:tblPr>
              <a:tblGrid>
                <a:gridCol w="13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28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금주</a:t>
                      </a:r>
                      <a:endParaRPr sz="1600" b="1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활동계획</a:t>
                      </a:r>
                      <a:endParaRPr sz="1600" b="1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(4/29~)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AutoNum type="arabicPeriod"/>
                      </a:pPr>
                      <a:r>
                        <a:rPr lang="en-US" sz="1600" b="0">
                          <a:solidFill>
                            <a:schemeClr val="dk1"/>
                          </a:solidFill>
                        </a:rPr>
                        <a:t>데이터 분석 및 웹페이지별 탄소를 줄일 수 있는 개선안 확정하기</a:t>
                      </a:r>
                      <a:endParaRPr sz="1600" b="0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330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</a:rPr>
                        <a:t>웹페이지 </a:t>
                      </a:r>
                      <a:r>
                        <a:rPr lang="en-US" sz="1600" b="0">
                          <a:solidFill>
                            <a:schemeClr val="dk1"/>
                          </a:solidFill>
                        </a:rPr>
                        <a:t>개선/수정</a:t>
                      </a:r>
                      <a:endParaRPr sz="1600" b="0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330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AutoNum type="arabicPeriod"/>
                      </a:pPr>
                      <a:r>
                        <a:rPr lang="en-US" sz="1600" b="0">
                          <a:solidFill>
                            <a:schemeClr val="dk1"/>
                          </a:solidFill>
                        </a:rPr>
                        <a:t>탄소 측정 백엔드랑 웹페이지와 연동</a:t>
                      </a:r>
                      <a:endParaRPr sz="1600" b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팀원 1 (이준원)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팀원 2 (김화영)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팀원 3 (오승연)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9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금주</a:t>
                      </a:r>
                      <a:endParaRPr sz="1600" b="1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개인별</a:t>
                      </a:r>
                      <a:endParaRPr sz="1600" b="1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활동계획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AutoNum type="arabicPeriod"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탄소 측정 백엔드랑 웹페이지와 연동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1. streamlit 및 firebase를 통한 웹페이지 개선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2, 데이터 분석 및 웹페이지별 탄소를 줄일 수 있는 개선안 확정하기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1. streamlit 및 firebase를 통한 웹페이지 개선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2, 데이터 분석 및 웹페이지별 탄소를 줄일 수 있는 개선안 확정하기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차주</a:t>
                      </a:r>
                      <a:endParaRPr sz="1600" b="1" u="none" strike="noStrike" cap="none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활동계획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5720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데이터 분석 및 웹페이지별 탄소를 줄일 수 있는 개선안을 보여주는 기능 구현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74E1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"/>
          <p:cNvSpPr/>
          <p:nvPr/>
        </p:nvSpPr>
        <p:spPr>
          <a:xfrm>
            <a:off x="7618178" y="1938679"/>
            <a:ext cx="4573822" cy="4919320"/>
          </a:xfrm>
          <a:custGeom>
            <a:avLst/>
            <a:gdLst/>
            <a:ahLst/>
            <a:cxnLst/>
            <a:rect l="l" t="t" r="r" b="b"/>
            <a:pathLst>
              <a:path w="4573822" h="4919320" extrusionOk="0">
                <a:moveTo>
                  <a:pt x="3501958" y="0"/>
                </a:moveTo>
                <a:cubicBezTo>
                  <a:pt x="3864598" y="0"/>
                  <a:pt x="4214363" y="55121"/>
                  <a:pt x="4543333" y="157441"/>
                </a:cubicBezTo>
                <a:lnTo>
                  <a:pt x="4573822" y="167758"/>
                </a:lnTo>
                <a:lnTo>
                  <a:pt x="4573822" y="4919320"/>
                </a:lnTo>
                <a:lnTo>
                  <a:pt x="301331" y="4919320"/>
                </a:lnTo>
                <a:lnTo>
                  <a:pt x="275202" y="4865078"/>
                </a:lnTo>
                <a:cubicBezTo>
                  <a:pt x="97993" y="4446110"/>
                  <a:pt x="0" y="3985478"/>
                  <a:pt x="0" y="3501958"/>
                </a:cubicBezTo>
                <a:cubicBezTo>
                  <a:pt x="0" y="1567880"/>
                  <a:pt x="1567880" y="0"/>
                  <a:pt x="3501958" y="0"/>
                </a:cubicBezTo>
                <a:close/>
              </a:path>
            </a:pathLst>
          </a:cu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5" name="Google Shape;305;p19"/>
          <p:cNvGrpSpPr/>
          <p:nvPr/>
        </p:nvGrpSpPr>
        <p:grpSpPr>
          <a:xfrm>
            <a:off x="1356383" y="1245704"/>
            <a:ext cx="5494203" cy="1200505"/>
            <a:chOff x="1264988" y="931333"/>
            <a:chExt cx="4876800" cy="1065600"/>
          </a:xfrm>
        </p:grpSpPr>
        <p:sp>
          <p:nvSpPr>
            <p:cNvPr id="306" name="Google Shape;306;p19"/>
            <p:cNvSpPr txBox="1"/>
            <p:nvPr/>
          </p:nvSpPr>
          <p:spPr>
            <a:xfrm>
              <a:off x="1264988" y="931333"/>
              <a:ext cx="4876800" cy="106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lang="en-US" sz="7200" b="0" i="0" u="none" strike="noStrike" cap="none">
                  <a:solidFill>
                    <a:srgbClr val="5BAD5B"/>
                  </a:solidFill>
                  <a:latin typeface="Arial"/>
                  <a:ea typeface="Arial"/>
                  <a:cs typeface="Arial"/>
                  <a:sym typeface="Arial"/>
                </a:rPr>
                <a:t>감사합니다</a:t>
              </a:r>
              <a:endParaRPr sz="7200" b="0" i="0" u="none" strike="noStrike" cap="none">
                <a:solidFill>
                  <a:srgbClr val="5BAD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5756453" y="1587183"/>
              <a:ext cx="144000" cy="144000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70AD4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08" name="Google Shape;308;p19"/>
          <p:cNvSpPr/>
          <p:nvPr/>
        </p:nvSpPr>
        <p:spPr>
          <a:xfrm>
            <a:off x="0" y="6756400"/>
            <a:ext cx="12192000" cy="1017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19"/>
          <p:cNvSpPr/>
          <p:nvPr/>
        </p:nvSpPr>
        <p:spPr>
          <a:xfrm>
            <a:off x="-1" y="1076473"/>
            <a:ext cx="979557" cy="1959112"/>
          </a:xfrm>
          <a:custGeom>
            <a:avLst/>
            <a:gdLst/>
            <a:ahLst/>
            <a:cxnLst/>
            <a:rect l="l" t="t" r="r" b="b"/>
            <a:pathLst>
              <a:path w="979557" h="1959112" extrusionOk="0">
                <a:moveTo>
                  <a:pt x="1" y="0"/>
                </a:moveTo>
                <a:cubicBezTo>
                  <a:pt x="540995" y="0"/>
                  <a:pt x="979557" y="438562"/>
                  <a:pt x="979557" y="979556"/>
                </a:cubicBezTo>
                <a:cubicBezTo>
                  <a:pt x="979557" y="1520550"/>
                  <a:pt x="540995" y="1959112"/>
                  <a:pt x="1" y="1959112"/>
                </a:cubicBezTo>
                <a:lnTo>
                  <a:pt x="0" y="195911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0" name="Google Shape;31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0266" y="5147563"/>
            <a:ext cx="414605" cy="1270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416445" y="1062585"/>
            <a:ext cx="5780770" cy="569381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9"/>
          <p:cNvSpPr/>
          <p:nvPr/>
        </p:nvSpPr>
        <p:spPr>
          <a:xfrm>
            <a:off x="11265362" y="1829637"/>
            <a:ext cx="308400" cy="30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19"/>
          <p:cNvSpPr txBox="1"/>
          <p:nvPr/>
        </p:nvSpPr>
        <p:spPr>
          <a:xfrm>
            <a:off x="559950" y="410344"/>
            <a:ext cx="12687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 dirty="0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lang="en-US" sz="900" b="1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</a:t>
            </a: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 dirty="0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 txBox="1"/>
          <p:nvPr/>
        </p:nvSpPr>
        <p:spPr>
          <a:xfrm>
            <a:off x="559441" y="377613"/>
            <a:ext cx="1101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4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Carbon-Free</a:t>
            </a:r>
            <a:endParaRPr sz="900" b="0" i="0" u="none" strike="noStrike" cap="none">
              <a:solidFill>
                <a:srgbClr val="FFFFF4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59441" y="1598512"/>
            <a:ext cx="724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1561287" y="1598512"/>
            <a:ext cx="3334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FFFFF4"/>
                </a:solidFill>
                <a:latin typeface="Arial"/>
                <a:ea typeface="Arial"/>
                <a:cs typeface="Arial"/>
                <a:sym typeface="Arial"/>
              </a:rPr>
              <a:t>주제</a:t>
            </a:r>
            <a:endParaRPr sz="5000" b="0" i="0" u="none" strike="noStrike" cap="none">
              <a:solidFill>
                <a:srgbClr val="FFFF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3"/>
          <p:cNvGrpSpPr/>
          <p:nvPr/>
        </p:nvGrpSpPr>
        <p:grpSpPr>
          <a:xfrm>
            <a:off x="11416557" y="421029"/>
            <a:ext cx="216000" cy="144000"/>
            <a:chOff x="11685270" y="508740"/>
            <a:chExt cx="285750" cy="232410"/>
          </a:xfrm>
        </p:grpSpPr>
        <p:cxnSp>
          <p:nvCxnSpPr>
            <p:cNvPr id="138" name="Google Shape;138;p3"/>
            <p:cNvCxnSpPr/>
            <p:nvPr/>
          </p:nvCxnSpPr>
          <p:spPr>
            <a:xfrm>
              <a:off x="11685270" y="508740"/>
              <a:ext cx="285750" cy="0"/>
            </a:xfrm>
            <a:prstGeom prst="straightConnector1">
              <a:avLst/>
            </a:prstGeom>
            <a:noFill/>
            <a:ln w="25400" cap="rnd" cmpd="sng">
              <a:solidFill>
                <a:srgbClr val="FFFFF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" name="Google Shape;139;p3"/>
            <p:cNvCxnSpPr/>
            <p:nvPr/>
          </p:nvCxnSpPr>
          <p:spPr>
            <a:xfrm>
              <a:off x="11685270" y="741150"/>
              <a:ext cx="285750" cy="0"/>
            </a:xfrm>
            <a:prstGeom prst="straightConnector1">
              <a:avLst/>
            </a:prstGeom>
            <a:noFill/>
            <a:ln w="25400" cap="rnd" cmpd="sng">
              <a:solidFill>
                <a:srgbClr val="FFFFF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" name="Google Shape;140;p3"/>
            <p:cNvCxnSpPr/>
            <p:nvPr/>
          </p:nvCxnSpPr>
          <p:spPr>
            <a:xfrm>
              <a:off x="11765280" y="624945"/>
              <a:ext cx="205740" cy="0"/>
            </a:xfrm>
            <a:prstGeom prst="straightConnector1">
              <a:avLst/>
            </a:prstGeom>
            <a:noFill/>
            <a:ln w="25400" cap="rnd" cmpd="sng">
              <a:solidFill>
                <a:srgbClr val="FFFFF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1" name="Google Shape;141;p3"/>
          <p:cNvGrpSpPr/>
          <p:nvPr/>
        </p:nvGrpSpPr>
        <p:grpSpPr>
          <a:xfrm>
            <a:off x="1561287" y="5645324"/>
            <a:ext cx="1112886" cy="272460"/>
            <a:chOff x="8938941" y="2214065"/>
            <a:chExt cx="3383544" cy="828368"/>
          </a:xfrm>
        </p:grpSpPr>
        <p:sp>
          <p:nvSpPr>
            <p:cNvPr id="142" name="Google Shape;142;p3"/>
            <p:cNvSpPr/>
            <p:nvPr/>
          </p:nvSpPr>
          <p:spPr>
            <a:xfrm>
              <a:off x="11479105" y="2214065"/>
              <a:ext cx="843380" cy="828368"/>
            </a:xfrm>
            <a:custGeom>
              <a:avLst/>
              <a:gdLst/>
              <a:ahLst/>
              <a:cxnLst/>
              <a:rect l="l" t="t" r="r" b="b"/>
              <a:pathLst>
                <a:path w="1925955" h="1891665" extrusionOk="0">
                  <a:moveTo>
                    <a:pt x="966220" y="0"/>
                  </a:moveTo>
                  <a:cubicBezTo>
                    <a:pt x="1191370" y="0"/>
                    <a:pt x="1373890" y="182520"/>
                    <a:pt x="1373890" y="407670"/>
                  </a:cubicBezTo>
                  <a:lnTo>
                    <a:pt x="1366855" y="477460"/>
                  </a:lnTo>
                  <a:lnTo>
                    <a:pt x="1436125" y="455957"/>
                  </a:lnTo>
                  <a:cubicBezTo>
                    <a:pt x="1462664" y="450527"/>
                    <a:pt x="1490141" y="447675"/>
                    <a:pt x="1518285" y="447675"/>
                  </a:cubicBezTo>
                  <a:cubicBezTo>
                    <a:pt x="1743435" y="447675"/>
                    <a:pt x="1925955" y="630195"/>
                    <a:pt x="1925955" y="855345"/>
                  </a:cubicBezTo>
                  <a:cubicBezTo>
                    <a:pt x="1925955" y="1024207"/>
                    <a:pt x="1823287" y="1169091"/>
                    <a:pt x="1676969" y="1230978"/>
                  </a:cubicBezTo>
                  <a:lnTo>
                    <a:pt x="1655976" y="1237495"/>
                  </a:lnTo>
                  <a:lnTo>
                    <a:pt x="1671296" y="1256063"/>
                  </a:lnTo>
                  <a:cubicBezTo>
                    <a:pt x="1715253" y="1321128"/>
                    <a:pt x="1740920" y="1399564"/>
                    <a:pt x="1740920" y="1483995"/>
                  </a:cubicBezTo>
                  <a:cubicBezTo>
                    <a:pt x="1740920" y="1709145"/>
                    <a:pt x="1558400" y="1891665"/>
                    <a:pt x="1333250" y="1891665"/>
                  </a:cubicBezTo>
                  <a:cubicBezTo>
                    <a:pt x="1192531" y="1891665"/>
                    <a:pt x="1068465" y="1820368"/>
                    <a:pt x="995204" y="1711927"/>
                  </a:cubicBezTo>
                  <a:lnTo>
                    <a:pt x="973852" y="1672590"/>
                  </a:lnTo>
                  <a:lnTo>
                    <a:pt x="958588" y="1672590"/>
                  </a:lnTo>
                  <a:lnTo>
                    <a:pt x="937236" y="1711927"/>
                  </a:lnTo>
                  <a:cubicBezTo>
                    <a:pt x="863975" y="1820368"/>
                    <a:pt x="739909" y="1891665"/>
                    <a:pt x="599190" y="1891665"/>
                  </a:cubicBezTo>
                  <a:cubicBezTo>
                    <a:pt x="374040" y="1891665"/>
                    <a:pt x="191520" y="1709145"/>
                    <a:pt x="191520" y="1483995"/>
                  </a:cubicBezTo>
                  <a:cubicBezTo>
                    <a:pt x="191520" y="1399564"/>
                    <a:pt x="217187" y="1321128"/>
                    <a:pt x="261144" y="1256063"/>
                  </a:cubicBezTo>
                  <a:lnTo>
                    <a:pt x="275141" y="1239097"/>
                  </a:lnTo>
                  <a:lnTo>
                    <a:pt x="248986" y="1230978"/>
                  </a:lnTo>
                  <a:cubicBezTo>
                    <a:pt x="102668" y="1169091"/>
                    <a:pt x="0" y="1024207"/>
                    <a:pt x="0" y="855345"/>
                  </a:cubicBezTo>
                  <a:cubicBezTo>
                    <a:pt x="0" y="630195"/>
                    <a:pt x="182520" y="447675"/>
                    <a:pt x="407670" y="447675"/>
                  </a:cubicBezTo>
                  <a:cubicBezTo>
                    <a:pt x="435814" y="447675"/>
                    <a:pt x="463291" y="450527"/>
                    <a:pt x="489830" y="455957"/>
                  </a:cubicBezTo>
                  <a:lnTo>
                    <a:pt x="565795" y="479538"/>
                  </a:lnTo>
                  <a:lnTo>
                    <a:pt x="558550" y="407670"/>
                  </a:lnTo>
                  <a:cubicBezTo>
                    <a:pt x="558550" y="182520"/>
                    <a:pt x="741070" y="0"/>
                    <a:pt x="966220" y="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0209023" y="2214065"/>
              <a:ext cx="843380" cy="828368"/>
            </a:xfrm>
            <a:custGeom>
              <a:avLst/>
              <a:gdLst/>
              <a:ahLst/>
              <a:cxnLst/>
              <a:rect l="l" t="t" r="r" b="b"/>
              <a:pathLst>
                <a:path w="1925955" h="1891665" extrusionOk="0">
                  <a:moveTo>
                    <a:pt x="966220" y="0"/>
                  </a:moveTo>
                  <a:cubicBezTo>
                    <a:pt x="1191370" y="0"/>
                    <a:pt x="1373890" y="182520"/>
                    <a:pt x="1373890" y="407670"/>
                  </a:cubicBezTo>
                  <a:lnTo>
                    <a:pt x="1366855" y="477460"/>
                  </a:lnTo>
                  <a:lnTo>
                    <a:pt x="1436125" y="455957"/>
                  </a:lnTo>
                  <a:cubicBezTo>
                    <a:pt x="1462664" y="450527"/>
                    <a:pt x="1490141" y="447675"/>
                    <a:pt x="1518285" y="447675"/>
                  </a:cubicBezTo>
                  <a:cubicBezTo>
                    <a:pt x="1743435" y="447675"/>
                    <a:pt x="1925955" y="630195"/>
                    <a:pt x="1925955" y="855345"/>
                  </a:cubicBezTo>
                  <a:cubicBezTo>
                    <a:pt x="1925955" y="1024207"/>
                    <a:pt x="1823287" y="1169091"/>
                    <a:pt x="1676969" y="1230978"/>
                  </a:cubicBezTo>
                  <a:lnTo>
                    <a:pt x="1655976" y="1237495"/>
                  </a:lnTo>
                  <a:lnTo>
                    <a:pt x="1671296" y="1256063"/>
                  </a:lnTo>
                  <a:cubicBezTo>
                    <a:pt x="1715253" y="1321128"/>
                    <a:pt x="1740920" y="1399564"/>
                    <a:pt x="1740920" y="1483995"/>
                  </a:cubicBezTo>
                  <a:cubicBezTo>
                    <a:pt x="1740920" y="1709145"/>
                    <a:pt x="1558400" y="1891665"/>
                    <a:pt x="1333250" y="1891665"/>
                  </a:cubicBezTo>
                  <a:cubicBezTo>
                    <a:pt x="1192531" y="1891665"/>
                    <a:pt x="1068465" y="1820368"/>
                    <a:pt x="995204" y="1711927"/>
                  </a:cubicBezTo>
                  <a:lnTo>
                    <a:pt x="973852" y="1672590"/>
                  </a:lnTo>
                  <a:lnTo>
                    <a:pt x="958588" y="1672590"/>
                  </a:lnTo>
                  <a:lnTo>
                    <a:pt x="937236" y="1711927"/>
                  </a:lnTo>
                  <a:cubicBezTo>
                    <a:pt x="863975" y="1820368"/>
                    <a:pt x="739909" y="1891665"/>
                    <a:pt x="599190" y="1891665"/>
                  </a:cubicBezTo>
                  <a:cubicBezTo>
                    <a:pt x="374040" y="1891665"/>
                    <a:pt x="191520" y="1709145"/>
                    <a:pt x="191520" y="1483995"/>
                  </a:cubicBezTo>
                  <a:cubicBezTo>
                    <a:pt x="191520" y="1399564"/>
                    <a:pt x="217187" y="1321128"/>
                    <a:pt x="261144" y="1256063"/>
                  </a:cubicBezTo>
                  <a:lnTo>
                    <a:pt x="275141" y="1239097"/>
                  </a:lnTo>
                  <a:lnTo>
                    <a:pt x="248986" y="1230978"/>
                  </a:lnTo>
                  <a:cubicBezTo>
                    <a:pt x="102668" y="1169091"/>
                    <a:pt x="0" y="1024207"/>
                    <a:pt x="0" y="855345"/>
                  </a:cubicBezTo>
                  <a:cubicBezTo>
                    <a:pt x="0" y="630195"/>
                    <a:pt x="182520" y="447675"/>
                    <a:pt x="407670" y="447675"/>
                  </a:cubicBezTo>
                  <a:cubicBezTo>
                    <a:pt x="435814" y="447675"/>
                    <a:pt x="463291" y="450527"/>
                    <a:pt x="489830" y="455957"/>
                  </a:cubicBezTo>
                  <a:lnTo>
                    <a:pt x="565795" y="479538"/>
                  </a:lnTo>
                  <a:lnTo>
                    <a:pt x="558550" y="407670"/>
                  </a:lnTo>
                  <a:cubicBezTo>
                    <a:pt x="558550" y="182520"/>
                    <a:pt x="741070" y="0"/>
                    <a:pt x="966220" y="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8938941" y="2214065"/>
              <a:ext cx="843380" cy="828368"/>
            </a:xfrm>
            <a:custGeom>
              <a:avLst/>
              <a:gdLst/>
              <a:ahLst/>
              <a:cxnLst/>
              <a:rect l="l" t="t" r="r" b="b"/>
              <a:pathLst>
                <a:path w="1925955" h="1891665" extrusionOk="0">
                  <a:moveTo>
                    <a:pt x="966220" y="0"/>
                  </a:moveTo>
                  <a:cubicBezTo>
                    <a:pt x="1191370" y="0"/>
                    <a:pt x="1373890" y="182520"/>
                    <a:pt x="1373890" y="407670"/>
                  </a:cubicBezTo>
                  <a:lnTo>
                    <a:pt x="1366855" y="477460"/>
                  </a:lnTo>
                  <a:lnTo>
                    <a:pt x="1436125" y="455957"/>
                  </a:lnTo>
                  <a:cubicBezTo>
                    <a:pt x="1462664" y="450527"/>
                    <a:pt x="1490141" y="447675"/>
                    <a:pt x="1518285" y="447675"/>
                  </a:cubicBezTo>
                  <a:cubicBezTo>
                    <a:pt x="1743435" y="447675"/>
                    <a:pt x="1925955" y="630195"/>
                    <a:pt x="1925955" y="855345"/>
                  </a:cubicBezTo>
                  <a:cubicBezTo>
                    <a:pt x="1925955" y="1024207"/>
                    <a:pt x="1823287" y="1169091"/>
                    <a:pt x="1676969" y="1230978"/>
                  </a:cubicBezTo>
                  <a:lnTo>
                    <a:pt x="1655976" y="1237495"/>
                  </a:lnTo>
                  <a:lnTo>
                    <a:pt x="1671296" y="1256063"/>
                  </a:lnTo>
                  <a:cubicBezTo>
                    <a:pt x="1715253" y="1321128"/>
                    <a:pt x="1740920" y="1399564"/>
                    <a:pt x="1740920" y="1483995"/>
                  </a:cubicBezTo>
                  <a:cubicBezTo>
                    <a:pt x="1740920" y="1709145"/>
                    <a:pt x="1558400" y="1891665"/>
                    <a:pt x="1333250" y="1891665"/>
                  </a:cubicBezTo>
                  <a:cubicBezTo>
                    <a:pt x="1192531" y="1891665"/>
                    <a:pt x="1068465" y="1820368"/>
                    <a:pt x="995204" y="1711927"/>
                  </a:cubicBezTo>
                  <a:lnTo>
                    <a:pt x="973852" y="1672590"/>
                  </a:lnTo>
                  <a:lnTo>
                    <a:pt x="958588" y="1672590"/>
                  </a:lnTo>
                  <a:lnTo>
                    <a:pt x="937236" y="1711927"/>
                  </a:lnTo>
                  <a:cubicBezTo>
                    <a:pt x="863975" y="1820368"/>
                    <a:pt x="739909" y="1891665"/>
                    <a:pt x="599190" y="1891665"/>
                  </a:cubicBezTo>
                  <a:cubicBezTo>
                    <a:pt x="374040" y="1891665"/>
                    <a:pt x="191520" y="1709145"/>
                    <a:pt x="191520" y="1483995"/>
                  </a:cubicBezTo>
                  <a:cubicBezTo>
                    <a:pt x="191520" y="1399564"/>
                    <a:pt x="217187" y="1321128"/>
                    <a:pt x="261144" y="1256063"/>
                  </a:cubicBezTo>
                  <a:lnTo>
                    <a:pt x="275141" y="1239097"/>
                  </a:lnTo>
                  <a:lnTo>
                    <a:pt x="248986" y="1230978"/>
                  </a:lnTo>
                  <a:cubicBezTo>
                    <a:pt x="102668" y="1169091"/>
                    <a:pt x="0" y="1024207"/>
                    <a:pt x="0" y="855345"/>
                  </a:cubicBezTo>
                  <a:cubicBezTo>
                    <a:pt x="0" y="630195"/>
                    <a:pt x="182520" y="447675"/>
                    <a:pt x="407670" y="447675"/>
                  </a:cubicBezTo>
                  <a:cubicBezTo>
                    <a:pt x="435814" y="447675"/>
                    <a:pt x="463291" y="450527"/>
                    <a:pt x="489830" y="455957"/>
                  </a:cubicBezTo>
                  <a:lnTo>
                    <a:pt x="565795" y="479538"/>
                  </a:lnTo>
                  <a:lnTo>
                    <a:pt x="558550" y="407670"/>
                  </a:lnTo>
                  <a:cubicBezTo>
                    <a:pt x="558550" y="182520"/>
                    <a:pt x="741070" y="0"/>
                    <a:pt x="966220" y="0"/>
                  </a:cubicBezTo>
                  <a:close/>
                </a:path>
              </a:pathLst>
            </a:custGeom>
            <a:solidFill>
              <a:schemeClr val="lt2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45" name="Google Shape;145;p3"/>
          <p:cNvGrpSpPr/>
          <p:nvPr/>
        </p:nvGrpSpPr>
        <p:grpSpPr>
          <a:xfrm>
            <a:off x="2961956" y="3974602"/>
            <a:ext cx="9230789" cy="1822533"/>
            <a:chOff x="7386322" y="3126226"/>
            <a:chExt cx="4805700" cy="1215265"/>
          </a:xfrm>
        </p:grpSpPr>
        <p:sp>
          <p:nvSpPr>
            <p:cNvPr id="146" name="Google Shape;146;p3"/>
            <p:cNvSpPr/>
            <p:nvPr/>
          </p:nvSpPr>
          <p:spPr>
            <a:xfrm>
              <a:off x="8473460" y="3126226"/>
              <a:ext cx="3508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클라우드 내 웹사이트의 탄소배출량을 </a:t>
              </a:r>
              <a:endParaRPr sz="21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예측하는 기술 개발</a:t>
              </a:r>
              <a:endParaRPr sz="2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7386322" y="3141621"/>
              <a:ext cx="1032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FDF59C"/>
                  </a:solidFill>
                  <a:latin typeface="Noto Sans"/>
                  <a:ea typeface="Noto Sans"/>
                  <a:cs typeface="Noto Sans"/>
                  <a:sym typeface="Noto Sans"/>
                </a:rPr>
                <a:t>Main </a:t>
              </a:r>
              <a:r>
                <a:rPr lang="en-US" sz="2200" b="1" i="0" u="none" strike="noStrike" cap="none">
                  <a:solidFill>
                    <a:srgbClr val="FDF59C"/>
                  </a:solidFill>
                  <a:latin typeface="Noto Sans"/>
                  <a:ea typeface="Noto Sans"/>
                  <a:cs typeface="Noto Sans"/>
                  <a:sym typeface="Noto Sans"/>
                </a:rPr>
                <a:t>(03)</a:t>
              </a:r>
              <a:endPara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8" name="Google Shape;148;p3"/>
            <p:cNvCxnSpPr/>
            <p:nvPr/>
          </p:nvCxnSpPr>
          <p:spPr>
            <a:xfrm>
              <a:off x="7386322" y="4341491"/>
              <a:ext cx="480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bea860420_0_35"/>
          <p:cNvSpPr txBox="1"/>
          <p:nvPr/>
        </p:nvSpPr>
        <p:spPr>
          <a:xfrm>
            <a:off x="764831" y="840334"/>
            <a:ext cx="3699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300" b="1">
                <a:solidFill>
                  <a:schemeClr val="accent1"/>
                </a:solidFill>
              </a:rPr>
              <a:t>주제</a:t>
            </a:r>
            <a:endParaRPr sz="33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cbea860420_0_35"/>
          <p:cNvSpPr txBox="1"/>
          <p:nvPr/>
        </p:nvSpPr>
        <p:spPr>
          <a:xfrm>
            <a:off x="559950" y="382063"/>
            <a:ext cx="12687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 dirty="0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lang="en-US" sz="900" b="1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</a:t>
            </a: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 dirty="0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g2cbea860420_0_35"/>
          <p:cNvGrpSpPr/>
          <p:nvPr/>
        </p:nvGrpSpPr>
        <p:grpSpPr>
          <a:xfrm>
            <a:off x="848240" y="5716246"/>
            <a:ext cx="435274" cy="435274"/>
            <a:chOff x="4188418" y="4651521"/>
            <a:chExt cx="1604400" cy="1604400"/>
          </a:xfrm>
        </p:grpSpPr>
        <p:sp>
          <p:nvSpPr>
            <p:cNvPr id="156" name="Google Shape;156;g2cbea860420_0_35"/>
            <p:cNvSpPr/>
            <p:nvPr/>
          </p:nvSpPr>
          <p:spPr>
            <a:xfrm>
              <a:off x="4423459" y="4886446"/>
              <a:ext cx="1134300" cy="1134300"/>
            </a:xfrm>
            <a:prstGeom prst="plus">
              <a:avLst>
                <a:gd name="adj" fmla="val 50000"/>
              </a:avLst>
            </a:prstGeom>
            <a:solidFill>
              <a:srgbClr val="5BAD5B"/>
            </a:solidFill>
            <a:ln w="25400" cap="flat" cmpd="sng">
              <a:solidFill>
                <a:srgbClr val="FF6A6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g2cbea860420_0_35"/>
            <p:cNvSpPr/>
            <p:nvPr/>
          </p:nvSpPr>
          <p:spPr>
            <a:xfrm rot="2700000">
              <a:off x="4423377" y="4886480"/>
              <a:ext cx="1134482" cy="1134482"/>
            </a:xfrm>
            <a:prstGeom prst="plus">
              <a:avLst>
                <a:gd name="adj" fmla="val 50000"/>
              </a:avLst>
            </a:prstGeom>
            <a:solidFill>
              <a:srgbClr val="5BAD5B"/>
            </a:solidFill>
            <a:ln w="25400" cap="flat" cmpd="sng">
              <a:solidFill>
                <a:srgbClr val="FF6A6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58" name="Google Shape;158;g2cbea860420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50" y="2601425"/>
            <a:ext cx="7103024" cy="351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cbea860420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6475" y="813625"/>
            <a:ext cx="2962151" cy="533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cbea860420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4663" y="933909"/>
            <a:ext cx="2974619" cy="1627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bea860420_0_45"/>
          <p:cNvSpPr txBox="1"/>
          <p:nvPr/>
        </p:nvSpPr>
        <p:spPr>
          <a:xfrm>
            <a:off x="764827" y="840325"/>
            <a:ext cx="10359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sz="35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2cbea860420_0_45"/>
          <p:cNvSpPr txBox="1"/>
          <p:nvPr/>
        </p:nvSpPr>
        <p:spPr>
          <a:xfrm>
            <a:off x="559950" y="382063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 dirty="0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lang="en-US" sz="900" b="1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</a:t>
            </a:r>
            <a:r>
              <a:rPr lang="en-US" sz="900" b="1" i="0" u="none" strike="noStrike" cap="non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</a:t>
            </a: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 dirty="0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2cbea860420_0_45"/>
          <p:cNvSpPr txBox="1"/>
          <p:nvPr/>
        </p:nvSpPr>
        <p:spPr>
          <a:xfrm>
            <a:off x="894775" y="1752550"/>
            <a:ext cx="4964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500개 이상의 웹사이트 링크 수집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크롤러에 넣어서 최종적인 데이터셋 확보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g2cbea860420_0_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1200" y="840325"/>
            <a:ext cx="4731925" cy="56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c14811cd2_3_33"/>
          <p:cNvSpPr txBox="1"/>
          <p:nvPr/>
        </p:nvSpPr>
        <p:spPr>
          <a:xfrm>
            <a:off x="764824" y="840325"/>
            <a:ext cx="4338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크롤러 제작</a:t>
            </a:r>
            <a:endParaRPr sz="35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2cc14811cd2_3_33"/>
          <p:cNvSpPr txBox="1"/>
          <p:nvPr/>
        </p:nvSpPr>
        <p:spPr>
          <a:xfrm>
            <a:off x="559950" y="391490"/>
            <a:ext cx="12687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 dirty="0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lang="en-US" sz="900" b="1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</a:t>
            </a: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 dirty="0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cc14811cd2_3_33"/>
          <p:cNvSpPr txBox="1"/>
          <p:nvPr/>
        </p:nvSpPr>
        <p:spPr>
          <a:xfrm>
            <a:off x="894775" y="1752550"/>
            <a:ext cx="10051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직접 개발자도구 탭을 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크롤링하는것은 불가능함.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g2cc14811cd2_3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7475" y="840325"/>
            <a:ext cx="6504999" cy="56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c14811cd2_3_56"/>
          <p:cNvSpPr txBox="1"/>
          <p:nvPr/>
        </p:nvSpPr>
        <p:spPr>
          <a:xfrm>
            <a:off x="764824" y="840325"/>
            <a:ext cx="4338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크롤러 제작</a:t>
            </a:r>
            <a:endParaRPr sz="35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cc14811cd2_3_56"/>
          <p:cNvSpPr txBox="1"/>
          <p:nvPr/>
        </p:nvSpPr>
        <p:spPr>
          <a:xfrm>
            <a:off x="559950" y="391490"/>
            <a:ext cx="12687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 dirty="0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lang="en-US" sz="900" b="1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</a:t>
            </a: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 dirty="0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2cc14811cd2_3_56"/>
          <p:cNvSpPr txBox="1"/>
          <p:nvPr/>
        </p:nvSpPr>
        <p:spPr>
          <a:xfrm>
            <a:off x="894775" y="1752550"/>
            <a:ext cx="10051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지원하는 라이브러리를 뒤적였으나, 원하는 네트워크 탭의 정보를 가져오는 라이브러리는 X.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g2cc14811cd2_3_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750" y="2552275"/>
            <a:ext cx="7951421" cy="43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cc14811cd2_3_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2472" y="3071625"/>
            <a:ext cx="6783477" cy="237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bea860420_0_9"/>
          <p:cNvSpPr txBox="1"/>
          <p:nvPr/>
        </p:nvSpPr>
        <p:spPr>
          <a:xfrm>
            <a:off x="764824" y="840325"/>
            <a:ext cx="4338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크롤러 제작</a:t>
            </a:r>
            <a:endParaRPr sz="35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cbea860420_0_9"/>
          <p:cNvSpPr txBox="1"/>
          <p:nvPr/>
        </p:nvSpPr>
        <p:spPr>
          <a:xfrm>
            <a:off x="559950" y="382063"/>
            <a:ext cx="12687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 dirty="0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lang="en-US" sz="900" b="1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</a:t>
            </a: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 dirty="0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2cbea860420_0_9"/>
          <p:cNvSpPr txBox="1"/>
          <p:nvPr/>
        </p:nvSpPr>
        <p:spPr>
          <a:xfrm>
            <a:off x="894775" y="1752550"/>
            <a:ext cx="100515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따라서 해당 페이지의 모든 쿼리를 1차적으로 가져온 후, 네트워크 탭의 정보들만 찾아서 가공할 생각.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g2cbea860420_0_9"/>
          <p:cNvPicPr preferRelativeResize="0"/>
          <p:nvPr/>
        </p:nvPicPr>
        <p:blipFill rotWithShape="1">
          <a:blip r:embed="rId3">
            <a:alphaModFix/>
          </a:blip>
          <a:srcRect r="1409"/>
          <a:stretch/>
        </p:blipFill>
        <p:spPr>
          <a:xfrm>
            <a:off x="178950" y="3079325"/>
            <a:ext cx="5618775" cy="29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cbea860420_0_9"/>
          <p:cNvPicPr preferRelativeResize="0"/>
          <p:nvPr/>
        </p:nvPicPr>
        <p:blipFill rotWithShape="1">
          <a:blip r:embed="rId4">
            <a:alphaModFix/>
          </a:blip>
          <a:srcRect l="1800" r="2403"/>
          <a:stretch/>
        </p:blipFill>
        <p:spPr>
          <a:xfrm>
            <a:off x="5854125" y="3079325"/>
            <a:ext cx="6215051" cy="29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c14811cd2_5_0"/>
          <p:cNvSpPr txBox="1"/>
          <p:nvPr/>
        </p:nvSpPr>
        <p:spPr>
          <a:xfrm>
            <a:off x="764824" y="840325"/>
            <a:ext cx="4338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크롤러 제작</a:t>
            </a:r>
            <a:endParaRPr sz="35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2cc14811cd2_5_0"/>
          <p:cNvSpPr txBox="1"/>
          <p:nvPr/>
        </p:nvSpPr>
        <p:spPr>
          <a:xfrm>
            <a:off x="559950" y="391490"/>
            <a:ext cx="12687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 dirty="0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lang="en-US" sz="900" b="1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</a:t>
            </a: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 dirty="0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2cc14811cd2_5_0"/>
          <p:cNvSpPr txBox="1"/>
          <p:nvPr/>
        </p:nvSpPr>
        <p:spPr>
          <a:xfrm>
            <a:off x="894775" y="1752550"/>
            <a:ext cx="112971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따라서 해당 페이지의 모든 쿼리를 1차적으로 가져온 후, 네트워크 탭의 정보들만 찾아서 가공할 생각.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네트워크 탭 정보 구간 파싱완료.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g2cc14811cd2_5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694607"/>
            <a:ext cx="11887201" cy="2310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c14811cd2_3_45"/>
          <p:cNvSpPr txBox="1"/>
          <p:nvPr/>
        </p:nvSpPr>
        <p:spPr>
          <a:xfrm>
            <a:off x="764824" y="840325"/>
            <a:ext cx="4338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크롤러 제작</a:t>
            </a:r>
            <a:endParaRPr sz="35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2cc14811cd2_3_45"/>
          <p:cNvSpPr txBox="1"/>
          <p:nvPr/>
        </p:nvSpPr>
        <p:spPr>
          <a:xfrm>
            <a:off x="559950" y="391490"/>
            <a:ext cx="12687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 dirty="0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lang="en-US" sz="900" b="1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</a:t>
            </a: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 dirty="0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2cc14811cd2_3_45"/>
          <p:cNvSpPr txBox="1"/>
          <p:nvPr/>
        </p:nvSpPr>
        <p:spPr>
          <a:xfrm>
            <a:off x="265325" y="1247325"/>
            <a:ext cx="4735200" cy="57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{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"connectEnd": 0,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"connectStart": 0,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"decodedBodySize": 0,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"deliveryType": "",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"domainLookupEnd": 0,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"domainLookupStart": 0,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"duration": 181,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"encodedBodySize": 0,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"entryType": "resource",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"fetchStart": 869.6999999880791,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"firstInterimResponseStart": 0,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"initiatorType": "css",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"name": "https://www.gstatic.com/inputtools/images/tia.png",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"nextHopProtocol": "",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"redirectEnd": 0,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"redirectStart": 0,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"renderBlockingStatus": "non-blocking",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"requestStart": 0,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"responseEnd": 1050.699999988079,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"responseStart": 0,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"responseStatus": 200,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"secureConnectionStart": 0,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"serverTiming": [],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"startTime": 869.6999999880791,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"toJSON": {},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"transferSize": 0,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"workerStart": 0</a:t>
            </a:r>
            <a:endParaRPr sz="1200" b="0" i="0" u="none" strike="noStrike" cap="none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},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2cc14811cd2_3_45"/>
          <p:cNvSpPr/>
          <p:nvPr/>
        </p:nvSpPr>
        <p:spPr>
          <a:xfrm>
            <a:off x="3673400" y="4149850"/>
            <a:ext cx="972900" cy="486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g2cc14811cd2_3_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7900" y="840325"/>
            <a:ext cx="6504999" cy="56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cc14811cd2_3_45"/>
          <p:cNvSpPr/>
          <p:nvPr/>
        </p:nvSpPr>
        <p:spPr>
          <a:xfrm>
            <a:off x="4882950" y="4134250"/>
            <a:ext cx="6474900" cy="212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2cc14811cd2_3_45"/>
          <p:cNvSpPr/>
          <p:nvPr/>
        </p:nvSpPr>
        <p:spPr>
          <a:xfrm>
            <a:off x="4882950" y="6274525"/>
            <a:ext cx="740100" cy="212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2cc14811cd2_3_45"/>
          <p:cNvSpPr txBox="1"/>
          <p:nvPr/>
        </p:nvSpPr>
        <p:spPr>
          <a:xfrm>
            <a:off x="3054700" y="1535225"/>
            <a:ext cx="17370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하나당 27개의 파라미터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 하나당 수십~수백개의 </a:t>
            </a: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requests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cc14811cd2_3_45"/>
          <p:cNvSpPr txBox="1"/>
          <p:nvPr/>
        </p:nvSpPr>
        <p:spPr>
          <a:xfrm>
            <a:off x="5845950" y="4101475"/>
            <a:ext cx="637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5BAD5B"/>
      </a:accent1>
      <a:accent2>
        <a:srgbClr val="FF6A6E"/>
      </a:accent2>
      <a:accent3>
        <a:srgbClr val="FFC637"/>
      </a:accent3>
      <a:accent4>
        <a:srgbClr val="FCFCF4"/>
      </a:accent4>
      <a:accent5>
        <a:srgbClr val="9C85C0"/>
      </a:accent5>
      <a:accent6>
        <a:srgbClr val="98C8E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796</Words>
  <Application>Microsoft Office PowerPoint</Application>
  <PresentationFormat>와이드스크린</PresentationFormat>
  <Paragraphs>159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Noto Sans Medium</vt:lpstr>
      <vt:lpstr>Noto Sans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김화영</cp:lastModifiedBy>
  <cp:revision>1</cp:revision>
  <dcterms:created xsi:type="dcterms:W3CDTF">2022-02-18T06:05:33Z</dcterms:created>
  <dcterms:modified xsi:type="dcterms:W3CDTF">2024-04-29T09:04:35Z</dcterms:modified>
</cp:coreProperties>
</file>